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5" roundtripDataSignature="AMtx7mjH/0IJxvcT/+aJvG792OlBjKo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customschemas.google.com/relationships/presentationmetadata" Target="meta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baseline="30000"/>
          </a:p>
        </p:txBody>
      </p:sp>
      <p:sp>
        <p:nvSpPr>
          <p:cNvPr id="643" name="Google Shape;643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DYS </a:t>
            </a:r>
            <a:endParaRPr/>
          </a:p>
        </p:txBody>
      </p:sp>
      <p:sp>
        <p:nvSpPr>
          <p:cNvPr id="651" name="Google Shape;651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DYS </a:t>
            </a:r>
            <a:endParaRPr/>
          </a:p>
        </p:txBody>
      </p:sp>
      <p:sp>
        <p:nvSpPr>
          <p:cNvPr id="662" name="Google Shape;662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Quiz-II section B, dated: 5/10/18</a:t>
            </a:r>
            <a:endParaRPr/>
          </a:p>
        </p:txBody>
      </p:sp>
      <p:sp>
        <p:nvSpPr>
          <p:cNvPr id="671" name="Google Shape;671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90.png"/><Relationship Id="rId8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93.png"/><Relationship Id="rId13" Type="http://schemas.openxmlformats.org/officeDocument/2006/relationships/image" Target="../media/image101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104.png"/><Relationship Id="rId5" Type="http://schemas.openxmlformats.org/officeDocument/2006/relationships/image" Target="../media/image99.png"/><Relationship Id="rId6" Type="http://schemas.openxmlformats.org/officeDocument/2006/relationships/image" Target="../media/image94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114.png"/><Relationship Id="rId6" Type="http://schemas.openxmlformats.org/officeDocument/2006/relationships/image" Target="../media/image108.png"/><Relationship Id="rId7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Relationship Id="rId6" Type="http://schemas.openxmlformats.org/officeDocument/2006/relationships/image" Target="../media/image1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8.png"/><Relationship Id="rId4" Type="http://schemas.openxmlformats.org/officeDocument/2006/relationships/image" Target="../media/image109.png"/><Relationship Id="rId5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66583" y="10147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haroni"/>
              <a:buNone/>
            </a:pPr>
            <a:r>
              <a:rPr b="1" lang="en-US">
                <a:latin typeface="Aharoni"/>
                <a:ea typeface="Aharoni"/>
                <a:cs typeface="Aharoni"/>
                <a:sym typeface="Aharoni"/>
              </a:rPr>
              <a:t>VECTOR SPACES</a:t>
            </a:r>
            <a:endParaRPr b="1"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169895" y="3602037"/>
            <a:ext cx="9937376" cy="255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Chapter # 03 &amp; 04: “Elementary Linear Algebra” by Howard Anton &amp; Chris Rorres</a:t>
            </a:r>
            <a:endParaRPr sz="22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Course Instructor: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Osama Bin Ajaz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Lecturer, Sciences &amp; Humanities Dept.,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FAST-NUCES, Main Campus, Karachi</a:t>
            </a:r>
            <a:endParaRPr b="1"/>
          </a:p>
        </p:txBody>
      </p:sp>
      <p:pic>
        <p:nvPicPr>
          <p:cNvPr descr="Untitled.pn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16288" cy="225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838200" y="190313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Vectors in Coordinate Systems </a:t>
            </a:r>
            <a:endParaRPr sz="3959"/>
          </a:p>
        </p:txBody>
      </p:sp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838200" y="21214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21460"/>
            <a:ext cx="10416988" cy="4351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0"/>
          <p:cNvCxnSpPr/>
          <p:nvPr/>
        </p:nvCxnSpPr>
        <p:spPr>
          <a:xfrm flipH="1" rot="10800000">
            <a:off x="2339788" y="1452282"/>
            <a:ext cx="3482788" cy="80682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" name="Google Shape;160;p10"/>
          <p:cNvCxnSpPr/>
          <p:nvPr/>
        </p:nvCxnSpPr>
        <p:spPr>
          <a:xfrm rot="10800000">
            <a:off x="6046694" y="1465729"/>
            <a:ext cx="0" cy="79337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1" name="Google Shape;161;p10"/>
          <p:cNvCxnSpPr/>
          <p:nvPr/>
        </p:nvCxnSpPr>
        <p:spPr>
          <a:xfrm rot="10800000">
            <a:off x="6400800" y="1452282"/>
            <a:ext cx="3307976" cy="80682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2" name="Google Shape;162;p10"/>
          <p:cNvSpPr txBox="1"/>
          <p:nvPr/>
        </p:nvSpPr>
        <p:spPr>
          <a:xfrm>
            <a:off x="4737847" y="995209"/>
            <a:ext cx="27163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Components of vector v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7178"/>
            <a:ext cx="10993908" cy="177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91" y="2660790"/>
            <a:ext cx="11472217" cy="268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1640541" y="5446059"/>
            <a:ext cx="25280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(a) (3, -4)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&amp;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(b) (-2,3,4)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6884893" y="4534304"/>
            <a:ext cx="37920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3a.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(-1, 3)	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3b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(-3, 6, 1)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4a.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(2, -3)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4b.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(-1, 6, 1)  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>
            <p:ph type="title"/>
          </p:nvPr>
        </p:nvSpPr>
        <p:spPr>
          <a:xfrm>
            <a:off x="838200" y="365126"/>
            <a:ext cx="10515600" cy="764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n-Space</a:t>
            </a:r>
            <a:endParaRPr b="1"/>
          </a:p>
        </p:txBody>
      </p:sp>
      <p:sp>
        <p:nvSpPr>
          <p:cNvPr id="178" name="Google Shape;178;p12"/>
          <p:cNvSpPr txBox="1"/>
          <p:nvPr>
            <p:ph idx="1" type="body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52281"/>
            <a:ext cx="10515600" cy="192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531183"/>
            <a:ext cx="10432679" cy="144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660" y="5126274"/>
            <a:ext cx="10432679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title"/>
          </p:nvPr>
        </p:nvSpPr>
        <p:spPr>
          <a:xfrm>
            <a:off x="838200" y="198997"/>
            <a:ext cx="10515600" cy="482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b="1" sz="3000"/>
          </a:p>
        </p:txBody>
      </p:sp>
      <p:sp>
        <p:nvSpPr>
          <p:cNvPr id="187" name="Google Shape;187;p13"/>
          <p:cNvSpPr txBox="1"/>
          <p:nvPr>
            <p:ph idx="1" type="body"/>
          </p:nvPr>
        </p:nvSpPr>
        <p:spPr>
          <a:xfrm>
            <a:off x="838200" y="978460"/>
            <a:ext cx="10515600" cy="5503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57437"/>
            <a:ext cx="10515599" cy="32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087906"/>
            <a:ext cx="10515599" cy="245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198997"/>
            <a:ext cx="10515599" cy="48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Algebraic Operations Using Components</a:t>
            </a:r>
            <a:endParaRPr b="1" sz="4000"/>
          </a:p>
        </p:txBody>
      </p:sp>
      <p:sp>
        <p:nvSpPr>
          <p:cNvPr id="196" name="Google Shape;19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10515600" cy="22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838200" y="365126"/>
            <a:ext cx="10515600" cy="508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b="1" lang="en-US" sz="3800"/>
              <a:t>Algebraic Operations Using Components (Contd.)</a:t>
            </a:r>
            <a:endParaRPr sz="3800"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16107"/>
            <a:ext cx="10515600" cy="530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497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8595" y="5476311"/>
            <a:ext cx="6034809" cy="835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/>
        </p:nvSpPr>
        <p:spPr>
          <a:xfrm>
            <a:off x="838200" y="4247535"/>
            <a:ext cx="83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(-5, -3) 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2507225" y="1204159"/>
            <a:ext cx="884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 -2,5)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3569110" y="2860059"/>
            <a:ext cx="796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5506065" y="4972042"/>
            <a:ext cx="796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(5, -5)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420" y="1690688"/>
            <a:ext cx="7647159" cy="19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399" y="3687097"/>
            <a:ext cx="6091200" cy="148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Linear Combinations </a:t>
            </a:r>
            <a:endParaRPr b="1"/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1" name="Google Shape;2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95283"/>
            <a:ext cx="10515599" cy="279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type="title"/>
          </p:nvPr>
        </p:nvSpPr>
        <p:spPr>
          <a:xfrm>
            <a:off x="838200" y="284444"/>
            <a:ext cx="10515600" cy="508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True-False Exercises</a:t>
            </a:r>
            <a:endParaRPr b="1" sz="3959"/>
          </a:p>
        </p:txBody>
      </p:sp>
      <p:sp>
        <p:nvSpPr>
          <p:cNvPr id="237" name="Google Shape;23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18" y="1546412"/>
            <a:ext cx="11887200" cy="4867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/>
          <p:nvPr/>
        </p:nvSpPr>
        <p:spPr>
          <a:xfrm>
            <a:off x="4697507" y="1337651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4697507" y="2209800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4697507" y="3147500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697507" y="5042648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4697507" y="5592634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0927977" y="2962834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0927977" y="5926273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4697507" y="4165507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0927977" y="2069957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0927977" y="4242948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5325036" y="3586070"/>
            <a:ext cx="766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52949" y="26363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haroni"/>
              <a:buNone/>
            </a:pPr>
            <a:r>
              <a:rPr b="1" lang="en-US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EUCLIDEAN VECTOR SPACES </a:t>
            </a:r>
            <a:endParaRPr>
              <a:solidFill>
                <a:schemeClr val="accen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3.2: Norm, Dot Product, and Distance in n-space</a:t>
            </a:r>
            <a:endParaRPr b="1" sz="4000">
              <a:solidFill>
                <a:srgbClr val="00B0F0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838200" y="365126"/>
            <a:ext cx="10515600" cy="912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Norm of a Vector </a:t>
            </a:r>
            <a:endParaRPr b="1" sz="4000"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06462"/>
            <a:ext cx="10515600" cy="43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838200" y="365126"/>
            <a:ext cx="10515600" cy="98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Norm of a vector in n-space </a:t>
            </a:r>
            <a:endParaRPr sz="4000"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1" cy="2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164806"/>
            <a:ext cx="10515600" cy="201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825625"/>
            <a:ext cx="10515600" cy="20932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065486" y="2468106"/>
            <a:ext cx="39551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Distances are non-negative 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5065487" y="2855134"/>
            <a:ext cx="528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zero vector is the only vector of length zero.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5065486" y="3259859"/>
            <a:ext cx="62883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Multiplying a vector by a scalar multiplies its length by the absolute value of that scalar.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Unit Vector </a:t>
            </a:r>
            <a:endParaRPr b="1"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17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70844"/>
            <a:ext cx="10515600" cy="38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838200" y="190954"/>
            <a:ext cx="10515600" cy="563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The standard Unit Vector </a:t>
            </a:r>
            <a:endParaRPr b="1" sz="3959"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54743"/>
            <a:ext cx="10515600" cy="54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04043"/>
            <a:ext cx="10515600" cy="1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599" cy="619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220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986088"/>
            <a:ext cx="105156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6"/>
            <a:ext cx="10515600" cy="737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3.1: Vector in 2-Space, 3-Space &amp; n-Space</a:t>
            </a:r>
            <a:endParaRPr b="1"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610472"/>
            <a:ext cx="580464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/>
              <a:t>Scalars </a:t>
            </a:r>
            <a:r>
              <a:rPr i="1" lang="en-US" sz="2200"/>
              <a:t>are quantities that are described by a numerical value alone. For example: temperature, length, and speed etc</a:t>
            </a:r>
            <a:r>
              <a:rPr i="1" lang="en-US" sz="2400"/>
              <a:t>. </a:t>
            </a:r>
            <a:endParaRPr b="1" i="1" sz="2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/>
              <a:t>Vectors</a:t>
            </a:r>
            <a:r>
              <a:rPr lang="en-US" sz="2400"/>
              <a:t> </a:t>
            </a:r>
            <a:r>
              <a:rPr lang="en-US" sz="2200"/>
              <a:t>are quantities that require both a number and a direction. For example: velocity, force etc</a:t>
            </a:r>
            <a:r>
              <a:rPr lang="en-US" sz="2400"/>
              <a:t>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Geometric Vectors</a:t>
            </a:r>
            <a:r>
              <a:rPr lang="en-US" sz="2400"/>
              <a:t>: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Equivalent Vectors</a:t>
            </a:r>
            <a:r>
              <a:rPr lang="en-US" sz="2400"/>
              <a:t>: Same length &amp; direction even though they may be in different positions.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6186" y="1505324"/>
            <a:ext cx="4052047" cy="200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2429" y="3650618"/>
            <a:ext cx="2739559" cy="231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Angle between two non zero vector</a:t>
            </a:r>
            <a:endParaRPr b="1"/>
          </a:p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2" y="2596356"/>
            <a:ext cx="86010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Dot Product</a:t>
            </a:r>
            <a:endParaRPr b="1"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838200" y="1825625"/>
            <a:ext cx="10515600" cy="4029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425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838200" y="202894"/>
            <a:ext cx="10515600" cy="578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Components form of dot product </a:t>
            </a:r>
            <a:endParaRPr b="1" sz="3959"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894275"/>
            <a:ext cx="10515600" cy="528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838200" y="114403"/>
            <a:ext cx="10515600" cy="401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Algebraic Properties of Dot Product </a:t>
            </a:r>
            <a:endParaRPr b="1" sz="3600"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04747"/>
            <a:ext cx="10515600" cy="411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822723"/>
            <a:ext cx="10515600" cy="193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type="title"/>
          </p:nvPr>
        </p:nvSpPr>
        <p:spPr>
          <a:xfrm>
            <a:off x="838200" y="114403"/>
            <a:ext cx="10515600" cy="534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b="1" lang="en-US" sz="3240"/>
              <a:t>Algebraic Properties of Dot Product (Contd.) </a:t>
            </a:r>
            <a:endParaRPr sz="3240"/>
          </a:p>
        </p:txBody>
      </p:sp>
      <p:sp>
        <p:nvSpPr>
          <p:cNvPr id="367" name="Google Shape;367;p35"/>
          <p:cNvSpPr txBox="1"/>
          <p:nvPr>
            <p:ph idx="1" type="body"/>
          </p:nvPr>
        </p:nvSpPr>
        <p:spPr>
          <a:xfrm>
            <a:off x="838200" y="884904"/>
            <a:ext cx="10515600" cy="5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84904"/>
            <a:ext cx="10515599" cy="221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530934"/>
            <a:ext cx="10515600" cy="225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838200" y="188144"/>
            <a:ext cx="10515600" cy="4902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Some other Theorems </a:t>
            </a:r>
            <a:endParaRPr b="1" sz="3959"/>
          </a:p>
        </p:txBody>
      </p: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838200" y="1047135"/>
            <a:ext cx="10515600" cy="51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47135"/>
            <a:ext cx="10515600" cy="512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561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755" y="3229897"/>
            <a:ext cx="7533967" cy="349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838200" y="185534"/>
            <a:ext cx="10515600" cy="4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Orthogonality </a:t>
            </a:r>
            <a:endParaRPr b="1" sz="3959"/>
          </a:p>
        </p:txBody>
      </p:sp>
      <p:sp>
        <p:nvSpPr>
          <p:cNvPr id="391" name="Google Shape;391;p38"/>
          <p:cNvSpPr txBox="1"/>
          <p:nvPr>
            <p:ph idx="1" type="body"/>
          </p:nvPr>
        </p:nvSpPr>
        <p:spPr>
          <a:xfrm>
            <a:off x="838200" y="838048"/>
            <a:ext cx="10515600" cy="5338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8048"/>
            <a:ext cx="10515600" cy="150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90" y="2342384"/>
            <a:ext cx="11179278" cy="422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4" y="1061884"/>
            <a:ext cx="12049432" cy="5309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4326195" y="2270250"/>
            <a:ext cx="1533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Orthogonal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4326195" y="2707050"/>
            <a:ext cx="1932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Non-Orthogonal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4326195" y="3211319"/>
            <a:ext cx="1932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Non-Orthogonal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4326195" y="3530922"/>
            <a:ext cx="1932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Non-Orthogonal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9607345" y="4378210"/>
            <a:ext cx="1516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parallel 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9607345" y="5150224"/>
            <a:ext cx="1516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parallel 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9607345" y="4764217"/>
            <a:ext cx="1306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Parallel 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9607344" y="5469827"/>
            <a:ext cx="1306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Parallel 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4326195" y="5058537"/>
            <a:ext cx="2472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perpendicular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4484126" y="5525417"/>
            <a:ext cx="2196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Not perpendicular</a:t>
            </a:r>
            <a:endParaRPr b="0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Vector Addition </a:t>
            </a:r>
            <a:endParaRPr b="1"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1088922" y="247414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haroni"/>
              <a:buNone/>
            </a:pPr>
            <a:r>
              <a:rPr b="1" lang="en-US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GENERAL VECTOR SPACES </a:t>
            </a:r>
            <a:br>
              <a:rPr b="1" lang="en-US">
                <a:solidFill>
                  <a:schemeClr val="accent1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(Algebraic properties of vectors in </a:t>
            </a:r>
            <a:r>
              <a:rPr b="1" lang="en-US" sz="3600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R</a:t>
            </a:r>
            <a:r>
              <a:rPr b="1" baseline="30000" lang="en-US" sz="3600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n</a:t>
            </a:r>
            <a:r>
              <a:rPr b="1" lang="en-US" sz="3600">
                <a:solidFill>
                  <a:schemeClr val="accent1"/>
                </a:solidFill>
              </a:rPr>
              <a:t> </a:t>
            </a:r>
            <a:r>
              <a:rPr lang="en-US" sz="3600">
                <a:solidFill>
                  <a:schemeClr val="accent1"/>
                </a:solidFill>
              </a:rPr>
              <a:t>as axioms)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/>
          <p:nvPr>
            <p:ph type="title"/>
          </p:nvPr>
        </p:nvSpPr>
        <p:spPr>
          <a:xfrm>
            <a:off x="838200" y="143899"/>
            <a:ext cx="10515600" cy="45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accent1"/>
                </a:solidFill>
              </a:rPr>
              <a:t>Vector Space</a:t>
            </a:r>
            <a:endParaRPr b="1" sz="4000">
              <a:solidFill>
                <a:schemeClr val="accent1"/>
              </a:solidFill>
            </a:endParaRPr>
          </a:p>
        </p:txBody>
      </p:sp>
      <p:sp>
        <p:nvSpPr>
          <p:cNvPr id="421" name="Google Shape;42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2" name="Google Shape;4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8162"/>
            <a:ext cx="12192000" cy="5456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1"/>
          <p:cNvCxnSpPr/>
          <p:nvPr/>
        </p:nvCxnSpPr>
        <p:spPr>
          <a:xfrm flipH="1" rot="10800000">
            <a:off x="8863781" y="1120223"/>
            <a:ext cx="427703" cy="20505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4" name="Google Shape;424;p41"/>
          <p:cNvSpPr txBox="1"/>
          <p:nvPr/>
        </p:nvSpPr>
        <p:spPr>
          <a:xfrm>
            <a:off x="8863781" y="89867"/>
            <a:ext cx="366251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Nonempty set of objects with two operations: </a:t>
            </a: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Addition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Scalar </a:t>
            </a: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Multiplication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8061222" y="2153502"/>
            <a:ext cx="23892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 under addition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9077632" y="4617423"/>
            <a:ext cx="33429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 under Scalar Multiplication 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41"/>
          <p:cNvCxnSpPr/>
          <p:nvPr/>
        </p:nvCxnSpPr>
        <p:spPr>
          <a:xfrm>
            <a:off x="7536426" y="2355265"/>
            <a:ext cx="50144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8" name="Google Shape;428;p41"/>
          <p:cNvCxnSpPr/>
          <p:nvPr/>
        </p:nvCxnSpPr>
        <p:spPr>
          <a:xfrm>
            <a:off x="8989142" y="4786700"/>
            <a:ext cx="213851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4"/>
            <a:ext cx="10515599" cy="220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99" y="2892884"/>
            <a:ext cx="10515599" cy="281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3" name="Google Shape;4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60950"/>
            <a:ext cx="10515600" cy="454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9" name="Google Shape;449;p44"/>
          <p:cNvSpPr txBox="1"/>
          <p:nvPr>
            <p:ph idx="1" type="body"/>
          </p:nvPr>
        </p:nvSpPr>
        <p:spPr>
          <a:xfrm>
            <a:off x="117987" y="1825625"/>
            <a:ext cx="112358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set </a:t>
            </a:r>
            <a:r>
              <a:rPr b="1" i="1" lang="en-US" sz="2000"/>
              <a:t>V</a:t>
            </a:r>
            <a:r>
              <a:rPr i="1" lang="en-US" sz="2000"/>
              <a:t> </a:t>
            </a:r>
            <a:r>
              <a:rPr lang="en-US" sz="2000"/>
              <a:t>is closed under </a:t>
            </a:r>
            <a:r>
              <a:rPr b="1" lang="en-US" sz="2000"/>
              <a:t>addition</a:t>
            </a:r>
            <a:r>
              <a:rPr lang="en-US" sz="2000"/>
              <a:t> and scalar </a:t>
            </a:r>
            <a:r>
              <a:rPr b="1" lang="en-US" sz="2000"/>
              <a:t>multiplication</a:t>
            </a:r>
            <a:r>
              <a:rPr lang="en-US" sz="2000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Axioms 2, 3, 4, 5, 8, 9, 10 satisfied by </a:t>
            </a:r>
            <a:r>
              <a:rPr b="1" lang="en-US" sz="2000"/>
              <a:t>Theorem 1.4.1</a:t>
            </a:r>
            <a:r>
              <a:rPr lang="en-US" sz="2000"/>
              <a:t>. </a:t>
            </a:r>
            <a:br>
              <a:rPr lang="en-US" sz="2000"/>
            </a:br>
            <a:endParaRPr sz="2000"/>
          </a:p>
        </p:txBody>
      </p:sp>
      <p:pic>
        <p:nvPicPr>
          <p:cNvPr id="450" name="Google Shape;4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585"/>
            <a:ext cx="12192000" cy="264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839" y="3836781"/>
            <a:ext cx="8480322" cy="285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4998"/>
            <a:ext cx="12192000" cy="526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The first nine vector space axioms are satisfied. </a:t>
            </a:r>
            <a:endParaRPr sz="26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However, Axiom 10 fails to hold for certain vectors. For example,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	if u = (u</a:t>
            </a:r>
            <a:r>
              <a:rPr lang="en-US" sz="1600"/>
              <a:t>1</a:t>
            </a:r>
            <a:r>
              <a:rPr lang="en-US" sz="2600"/>
              <a:t>, u</a:t>
            </a:r>
            <a:r>
              <a:rPr lang="en-US" sz="1600"/>
              <a:t>2</a:t>
            </a:r>
            <a:r>
              <a:rPr lang="en-US" sz="2600"/>
              <a:t>) is such that u</a:t>
            </a:r>
            <a:r>
              <a:rPr lang="en-US" sz="1600"/>
              <a:t>2</a:t>
            </a:r>
            <a:r>
              <a:rPr lang="en-US" sz="2600"/>
              <a:t> ≠ 0, then 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	1u = 1(u</a:t>
            </a:r>
            <a:r>
              <a:rPr lang="en-US" sz="1600"/>
              <a:t>1</a:t>
            </a:r>
            <a:r>
              <a:rPr lang="en-US" sz="2600"/>
              <a:t>, u</a:t>
            </a:r>
            <a:r>
              <a:rPr lang="en-US" sz="1600"/>
              <a:t>2</a:t>
            </a:r>
            <a:r>
              <a:rPr lang="en-US" sz="2600"/>
              <a:t>) = (1.u</a:t>
            </a:r>
            <a:r>
              <a:rPr lang="en-US" sz="1600"/>
              <a:t>1</a:t>
            </a:r>
            <a:r>
              <a:rPr lang="en-US" sz="2600"/>
              <a:t>, 0) = (u</a:t>
            </a:r>
            <a:r>
              <a:rPr lang="en-US" sz="1600"/>
              <a:t>1</a:t>
            </a:r>
            <a:r>
              <a:rPr lang="en-US" sz="2600"/>
              <a:t>, 0) ≠ u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Thus, V is not a vector space with the stated operations. </a:t>
            </a: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468" name="Google Shape;4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246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838200" y="1762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 txBox="1"/>
          <p:nvPr>
            <p:ph idx="1" type="body"/>
          </p:nvPr>
        </p:nvSpPr>
        <p:spPr>
          <a:xfrm>
            <a:off x="838200" y="1825625"/>
            <a:ext cx="10515600" cy="4752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5" name="Google Shape;4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76212"/>
            <a:ext cx="10515600" cy="640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671" y="1825625"/>
            <a:ext cx="10631129" cy="280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838200" y="599642"/>
            <a:ext cx="10515600" cy="691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3959"/>
              <a:t>Vector Addition </a:t>
            </a:r>
            <a:r>
              <a:rPr lang="en-US" sz="3600"/>
              <a:t>(Geometrical View) </a:t>
            </a:r>
            <a:endParaRPr sz="3600"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838200" y="1653987"/>
            <a:ext cx="10515600" cy="452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b="1" lang="en-US">
                <a:solidFill>
                  <a:schemeClr val="accent1"/>
                </a:solidFill>
              </a:rPr>
              <a:t>Figure 3.14: 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66" y="2045564"/>
            <a:ext cx="9363068" cy="3470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2531835" y="1951433"/>
            <a:ext cx="23776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Parallelogram Rule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Vector Addition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197572" y="1951433"/>
            <a:ext cx="23776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Triangle Rule for Vector Addition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8127486" y="1951433"/>
            <a:ext cx="17964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838200" y="365126"/>
            <a:ext cx="10515600" cy="578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chemeClr val="accent1"/>
                </a:solidFill>
              </a:rPr>
              <a:t>TRUE-FALSE</a:t>
            </a:r>
            <a:endParaRPr b="1" sz="3959">
              <a:solidFill>
                <a:schemeClr val="accent1"/>
              </a:solidFill>
            </a:endParaRPr>
          </a:p>
        </p:txBody>
      </p:sp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8" name="Google Shape;4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181" y="1342103"/>
            <a:ext cx="11031793" cy="517857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10605320" y="1445342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0"/>
          <p:cNvSpPr txBox="1"/>
          <p:nvPr/>
        </p:nvSpPr>
        <p:spPr>
          <a:xfrm>
            <a:off x="10605320" y="2015766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0"/>
          <p:cNvSpPr txBox="1"/>
          <p:nvPr/>
        </p:nvSpPr>
        <p:spPr>
          <a:xfrm>
            <a:off x="10614538" y="2499288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0"/>
          <p:cNvSpPr txBox="1"/>
          <p:nvPr/>
        </p:nvSpPr>
        <p:spPr>
          <a:xfrm>
            <a:off x="10614538" y="3363093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0"/>
          <p:cNvSpPr txBox="1"/>
          <p:nvPr/>
        </p:nvSpPr>
        <p:spPr>
          <a:xfrm>
            <a:off x="10614538" y="5235831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10554929" y="4656265"/>
            <a:ext cx="811161" cy="380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/>
          <p:nvPr>
            <p:ph type="title"/>
          </p:nvPr>
        </p:nvSpPr>
        <p:spPr>
          <a:xfrm>
            <a:off x="221226" y="130046"/>
            <a:ext cx="11651226" cy="95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221226" y="1825624"/>
            <a:ext cx="11651226" cy="4811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01" name="Google Shape;50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742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0866" y="2370040"/>
            <a:ext cx="3034179" cy="4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4234" y="2192458"/>
            <a:ext cx="5717766" cy="131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5460" y="3649390"/>
            <a:ext cx="5496540" cy="45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1546" y="6012588"/>
            <a:ext cx="5201571" cy="49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4233" y="4252531"/>
            <a:ext cx="5831761" cy="163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/>
          <p:nvPr>
            <p:ph type="title"/>
          </p:nvPr>
        </p:nvSpPr>
        <p:spPr>
          <a:xfrm>
            <a:off x="838200" y="114402"/>
            <a:ext cx="10515600" cy="401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</a:pPr>
            <a:r>
              <a:rPr b="1" lang="en-US" sz="2160"/>
              <a:t>Determine whether each set equipped with the given operations is a vector space. </a:t>
            </a:r>
            <a:endParaRPr/>
          </a:p>
        </p:txBody>
      </p:sp>
      <p:sp>
        <p:nvSpPr>
          <p:cNvPr id="512" name="Google Shape;512;p52"/>
          <p:cNvSpPr txBox="1"/>
          <p:nvPr>
            <p:ph idx="1" type="body"/>
          </p:nvPr>
        </p:nvSpPr>
        <p:spPr>
          <a:xfrm>
            <a:off x="309716" y="855406"/>
            <a:ext cx="11665974" cy="5678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3" name="Google Shape;5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16" y="855406"/>
            <a:ext cx="11665974" cy="56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2"/>
          <p:cNvSpPr txBox="1"/>
          <p:nvPr/>
        </p:nvSpPr>
        <p:spPr>
          <a:xfrm>
            <a:off x="3185652" y="1238865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3185652" y="2021151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4277031" y="2920181"/>
            <a:ext cx="19172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Axioms 6 failed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2"/>
          <p:cNvSpPr txBox="1"/>
          <p:nvPr/>
        </p:nvSpPr>
        <p:spPr>
          <a:xfrm>
            <a:off x="4680154" y="3694470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4277031" y="4929336"/>
            <a:ext cx="19172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Axioms 8 failed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4225412" y="5979536"/>
            <a:ext cx="19172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Axioms 6 failed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9937954" y="1423531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9937954" y="3098097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2"/>
          <p:cNvSpPr txBox="1"/>
          <p:nvPr/>
        </p:nvSpPr>
        <p:spPr>
          <a:xfrm>
            <a:off x="9937954" y="3873916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2"/>
          <p:cNvSpPr txBox="1"/>
          <p:nvPr/>
        </p:nvSpPr>
        <p:spPr>
          <a:xfrm>
            <a:off x="10058399" y="5794870"/>
            <a:ext cx="1415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Vector Space</a:t>
            </a:r>
            <a:endParaRPr b="1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type="title"/>
          </p:nvPr>
        </p:nvSpPr>
        <p:spPr>
          <a:xfrm>
            <a:off x="838200" y="365125"/>
            <a:ext cx="10515600" cy="711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haroni"/>
              <a:buNone/>
            </a:pPr>
            <a:r>
              <a:rPr b="1" lang="en-US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Subspaces </a:t>
            </a:r>
            <a:endParaRPr b="1">
              <a:solidFill>
                <a:schemeClr val="accen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529" name="Google Shape;529;p53"/>
          <p:cNvSpPr txBox="1"/>
          <p:nvPr>
            <p:ph idx="1" type="body"/>
          </p:nvPr>
        </p:nvSpPr>
        <p:spPr>
          <a:xfrm>
            <a:off x="838200" y="1327355"/>
            <a:ext cx="10515600" cy="4849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94" y="1142999"/>
            <a:ext cx="11240841" cy="546427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3"/>
          <p:cNvSpPr txBox="1"/>
          <p:nvPr/>
        </p:nvSpPr>
        <p:spPr>
          <a:xfrm rot="1543554">
            <a:off x="1198252" y="5137030"/>
            <a:ext cx="42541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The vectors </a:t>
            </a:r>
            <a:r>
              <a:rPr b="1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b="1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v </a:t>
            </a: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are in </a:t>
            </a:r>
            <a:r>
              <a:rPr b="1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, but the vectors </a:t>
            </a:r>
            <a:r>
              <a:rPr b="1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 + v </a:t>
            </a: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ku</a:t>
            </a:r>
            <a:r>
              <a:rPr b="0" i="0" lang="en-US" sz="2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are not. </a:t>
            </a:r>
            <a:endParaRPr b="0" i="0" sz="22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3"/>
          <p:cNvSpPr/>
          <p:nvPr/>
        </p:nvSpPr>
        <p:spPr>
          <a:xfrm rot="1387854">
            <a:off x="6662832" y="2911434"/>
            <a:ext cx="523795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Axiom 1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—Closure of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under addition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Axiom 4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—Existence of a zero vector in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b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Axiom 5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—Existence of a negative in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for every vector in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b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Axiom 6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—Closure of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under scalar multiplication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(these are not inherited from V) </a:t>
            </a:r>
            <a:b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38" name="Google Shape;5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4950"/>
            <a:ext cx="10621297" cy="193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691888"/>
            <a:ext cx="10515600" cy="227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5" name="Google Shape;545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6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2" name="Google Shape;552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3" name="Google Shape;5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9" name="Google Shape;559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0" name="Google Shape;5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6" name="Google Shape;566;p58"/>
          <p:cNvSpPr txBox="1"/>
          <p:nvPr>
            <p:ph idx="1" type="body"/>
          </p:nvPr>
        </p:nvSpPr>
        <p:spPr>
          <a:xfrm>
            <a:off x="838200" y="1831769"/>
            <a:ext cx="10515600" cy="4908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7" name="Google Shape;5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30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687097"/>
            <a:ext cx="10515600" cy="305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4" name="Google Shape;574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4"/>
            <a:ext cx="10515600" cy="19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06188"/>
            <a:ext cx="10515600" cy="427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6"/>
            <a:ext cx="10515600" cy="912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Vector Subtraction </a:t>
            </a:r>
            <a:endParaRPr b="1"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925" y="3319462"/>
            <a:ext cx="12001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325" y="3471862"/>
            <a:ext cx="12001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482630"/>
            <a:ext cx="10515599" cy="441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0"/>
          <p:cNvSpPr txBox="1"/>
          <p:nvPr>
            <p:ph type="title"/>
          </p:nvPr>
        </p:nvSpPr>
        <p:spPr>
          <a:xfrm>
            <a:off x="838200" y="1569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82" name="Google Shape;582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6982"/>
            <a:ext cx="10515600" cy="30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526093"/>
            <a:ext cx="10515600" cy="319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838200" y="202893"/>
            <a:ext cx="10515600" cy="452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b="1" i="1" lang="en-US" sz="3600">
                <a:solidFill>
                  <a:srgbClr val="00B0F0"/>
                </a:solidFill>
              </a:rPr>
              <a:t>The Hierarchy of Function Spaces</a:t>
            </a:r>
            <a:r>
              <a:rPr b="1" lang="en-US" sz="3600">
                <a:solidFill>
                  <a:srgbClr val="00B0F0"/>
                </a:solidFill>
              </a:rPr>
              <a:t> </a:t>
            </a:r>
            <a:endParaRPr b="1" sz="3959">
              <a:solidFill>
                <a:srgbClr val="00B0F0"/>
              </a:solidFill>
            </a:endParaRPr>
          </a:p>
        </p:txBody>
      </p:sp>
      <p:pic>
        <p:nvPicPr>
          <p:cNvPr id="589" name="Google Shape;58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238" y="1754059"/>
            <a:ext cx="1055726" cy="32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7708" y="2209978"/>
            <a:ext cx="1186512" cy="4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1759" y="2571927"/>
            <a:ext cx="1579237" cy="4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4209" y="2255847"/>
            <a:ext cx="398745" cy="36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732603"/>
            <a:ext cx="10515600" cy="397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200" y="5255176"/>
            <a:ext cx="10713805" cy="97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type="title"/>
          </p:nvPr>
        </p:nvSpPr>
        <p:spPr>
          <a:xfrm>
            <a:off x="838200" y="365126"/>
            <a:ext cx="10515600" cy="431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chemeClr val="accent1"/>
                </a:solidFill>
              </a:rPr>
              <a:t>Building Subspaces </a:t>
            </a:r>
            <a:endParaRPr b="1" sz="3959">
              <a:solidFill>
                <a:schemeClr val="accent1"/>
              </a:solidFill>
            </a:endParaRPr>
          </a:p>
        </p:txBody>
      </p:sp>
      <p:sp>
        <p:nvSpPr>
          <p:cNvPr id="600" name="Google Shape;600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01" name="Google Shape;6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07987"/>
            <a:ext cx="10293760" cy="193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000" y="3565020"/>
            <a:ext cx="10515600" cy="1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8" name="Google Shape;608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09" name="Google Shape;6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34181"/>
            <a:ext cx="10515600" cy="554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5" name="Google Shape;615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16" name="Google Shape;6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599" cy="581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422" y="953882"/>
            <a:ext cx="2699980" cy="25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2422" y="1342294"/>
            <a:ext cx="2595101" cy="34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1150" y="1688959"/>
            <a:ext cx="2473858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6430" y="2170561"/>
            <a:ext cx="2663422" cy="3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1445" y="2513001"/>
            <a:ext cx="2616078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7495" y="3552802"/>
            <a:ext cx="2726610" cy="40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51150" y="3987794"/>
            <a:ext cx="2960234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41148" y="4349744"/>
            <a:ext cx="2970236" cy="4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3936" y="4853602"/>
            <a:ext cx="2991926" cy="19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37522" y="5024322"/>
            <a:ext cx="2387485" cy="40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69399" y="5815013"/>
            <a:ext cx="2428096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`</a:t>
            </a:r>
            <a:endParaRPr/>
          </a:p>
        </p:txBody>
      </p:sp>
      <p:sp>
        <p:nvSpPr>
          <p:cNvPr id="634" name="Google Shape;634;p65"/>
          <p:cNvSpPr txBox="1"/>
          <p:nvPr>
            <p:ph idx="1" type="body"/>
          </p:nvPr>
        </p:nvSpPr>
        <p:spPr>
          <a:xfrm>
            <a:off x="838200" y="1917290"/>
            <a:ext cx="10515600" cy="4259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35" name="Google Shape;6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8523"/>
            <a:ext cx="10515600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25" y="1673329"/>
            <a:ext cx="8096864" cy="106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025" y="4289012"/>
            <a:ext cx="8303343" cy="98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0025" y="5418343"/>
            <a:ext cx="7934634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0025" y="2924174"/>
            <a:ext cx="7934634" cy="117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6" name="Google Shape;646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47" name="Google Shape;6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4"/>
            <a:ext cx="10515600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 txBox="1"/>
          <p:nvPr>
            <p:ph type="title"/>
          </p:nvPr>
        </p:nvSpPr>
        <p:spPr>
          <a:xfrm>
            <a:off x="516194" y="365125"/>
            <a:ext cx="1120877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4" name="Google Shape;654;p67"/>
          <p:cNvSpPr txBox="1"/>
          <p:nvPr>
            <p:ph idx="1" type="body"/>
          </p:nvPr>
        </p:nvSpPr>
        <p:spPr>
          <a:xfrm>
            <a:off x="516193" y="1825625"/>
            <a:ext cx="1134150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49" y="230188"/>
            <a:ext cx="7344696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12" y="1825625"/>
            <a:ext cx="4590591" cy="221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9729" y="1942741"/>
            <a:ext cx="4915054" cy="242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5726" y="4759965"/>
            <a:ext cx="6282442" cy="141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5" name="Google Shape;665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66" name="Google Shape;66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843" y="365125"/>
            <a:ext cx="6032314" cy="13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5" y="1816817"/>
            <a:ext cx="9281148" cy="218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8"/>
          <p:cNvSpPr txBox="1"/>
          <p:nvPr>
            <p:ph type="title"/>
          </p:nvPr>
        </p:nvSpPr>
        <p:spPr>
          <a:xfrm>
            <a:off x="838200" y="0"/>
            <a:ext cx="10515600" cy="917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QUIZ – II </a:t>
            </a:r>
            <a:r>
              <a:rPr lang="en-US" sz="3200"/>
              <a:t>(31/10/18)</a:t>
            </a:r>
            <a:br>
              <a:rPr lang="en-US" sz="3200"/>
            </a:br>
            <a:r>
              <a:rPr lang="en-US" sz="2400"/>
              <a:t>(Max. Marks = (7+3+6) points </a:t>
            </a:r>
            <a:endParaRPr sz="2400"/>
          </a:p>
        </p:txBody>
      </p:sp>
      <p:sp>
        <p:nvSpPr>
          <p:cNvPr id="674" name="Google Shape;674;p98"/>
          <p:cNvSpPr txBox="1"/>
          <p:nvPr>
            <p:ph idx="1" type="body"/>
          </p:nvPr>
        </p:nvSpPr>
        <p:spPr>
          <a:xfrm>
            <a:off x="838200" y="1039429"/>
            <a:ext cx="10515600" cy="5137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(1) Use the adjoint method to find the inverse of the given matrix, if it exists: </a:t>
            </a:r>
            <a:br>
              <a:rPr lang="en-US" sz="2200"/>
            </a:br>
            <a:endParaRPr sz="2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(2) </a:t>
            </a:r>
            <a:endParaRPr sz="2200"/>
          </a:p>
        </p:txBody>
      </p:sp>
      <p:pic>
        <p:nvPicPr>
          <p:cNvPr id="675" name="Google Shape;67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775" y="1643831"/>
            <a:ext cx="3600450" cy="132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4020" y="3085870"/>
            <a:ext cx="8083960" cy="160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" y="917985"/>
            <a:ext cx="11765280" cy="594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838200" y="365125"/>
            <a:ext cx="10515600" cy="724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Scalar Multiplication </a:t>
            </a:r>
            <a:endParaRPr b="1"/>
          </a:p>
        </p:txBody>
      </p:sp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3" name="Google Shape;683;p9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84" name="Google Shape;68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86697"/>
            <a:ext cx="10515599" cy="5690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6"/>
            <a:ext cx="10515600" cy="845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Parallel and Collinear Vectors </a:t>
            </a:r>
            <a:endParaRPr b="1" sz="4000"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Suppose that </a:t>
            </a:r>
            <a:r>
              <a:rPr b="1" lang="en-US" sz="2400"/>
              <a:t>v </a:t>
            </a:r>
            <a:r>
              <a:rPr lang="en-US" sz="2400"/>
              <a:t>and </a:t>
            </a:r>
            <a:r>
              <a:rPr b="1" lang="en-US" sz="2400"/>
              <a:t>w </a:t>
            </a:r>
            <a:r>
              <a:rPr lang="en-US" sz="2400"/>
              <a:t>are vectors in 2-space or 3-space with a common initial point. If one of the vectors is a scalar multiple of the other, then the vectors lie on a common line, so it is reasonable to say that they are </a:t>
            </a:r>
            <a:r>
              <a:rPr i="1" lang="en-US" sz="2400"/>
              <a:t>collinear.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 sz="2400"/>
              <a:t>The terms </a:t>
            </a:r>
            <a:r>
              <a:rPr b="1" i="1" lang="en-US" sz="2400"/>
              <a:t>parallel and collinear mean the same things </a:t>
            </a:r>
            <a:r>
              <a:rPr i="1" lang="en-US" sz="2400"/>
              <a:t>when applied to vectors.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776" y="3701303"/>
            <a:ext cx="8014447" cy="247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838200" y="365126"/>
            <a:ext cx="10515600" cy="872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Sum of three or more vectors </a:t>
            </a:r>
            <a:endParaRPr sz="4000"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838200" y="1519518"/>
            <a:ext cx="10515600" cy="465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Vector addition satisfies the </a:t>
            </a:r>
            <a:r>
              <a:rPr i="1" lang="en-US" sz="2400"/>
              <a:t>associative law for addition</a:t>
            </a:r>
            <a:r>
              <a:rPr lang="en-US" sz="2400"/>
              <a:t>: </a:t>
            </a:r>
            <a:r>
              <a:rPr b="1" lang="en-US" sz="2500"/>
              <a:t>u + (v + w) = (u + v) + w</a:t>
            </a:r>
            <a:br>
              <a:rPr lang="en-US"/>
            </a:b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 simple way to construct </a:t>
            </a:r>
            <a:r>
              <a:rPr b="1" lang="en-US" sz="2600"/>
              <a:t>u </a:t>
            </a:r>
            <a:r>
              <a:rPr lang="en-US" sz="2600"/>
              <a:t>+ </a:t>
            </a:r>
            <a:r>
              <a:rPr b="1" lang="en-US" sz="2600"/>
              <a:t>v </a:t>
            </a:r>
            <a:r>
              <a:rPr lang="en-US" sz="2600"/>
              <a:t>+ </a:t>
            </a:r>
            <a:r>
              <a:rPr b="1" lang="en-US" sz="2600"/>
              <a:t>w </a:t>
            </a:r>
            <a:r>
              <a:rPr lang="en-US" sz="2600"/>
              <a:t>is to place the vectors “tip to tail” in succession and then draw the vector from the initial point of </a:t>
            </a:r>
            <a:r>
              <a:rPr b="1" lang="en-US" sz="2600"/>
              <a:t>u </a:t>
            </a:r>
            <a:r>
              <a:rPr lang="en-US" sz="2600"/>
              <a:t>to the terminal point of </a:t>
            </a:r>
            <a:r>
              <a:rPr b="1" lang="en-US" sz="2600"/>
              <a:t>w. </a:t>
            </a:r>
            <a:br>
              <a:rPr lang="en-US"/>
            </a:br>
            <a:endParaRPr/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724" y="3635749"/>
            <a:ext cx="8888551" cy="254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2018-10-16T04:30:50Z</dcterms:created>
  <dc:creator>Osama Bin Ajaz</dc:creator>
</cp:coreProperties>
</file>